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63" r:id="rId11"/>
    <p:sldId id="264" r:id="rId12"/>
    <p:sldId id="269" r:id="rId13"/>
    <p:sldId id="267" r:id="rId14"/>
    <p:sldId id="26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gif>
</file>

<file path=ppt/media/image13.png>
</file>

<file path=ppt/media/image14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17D1B2-F0B4-49E5-847B-C5A977A4D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582E93-8B6A-4A5E-A8FD-3DACBEE29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6B924F-E099-4943-8CD7-1CCF3E15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51FD45-725C-4DEA-9BDC-15DC7B5A3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A6D0FD-196D-4337-9661-566A3E853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3372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6C450F-A8E5-4079-9A42-A637350FC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A9C5712-AA6E-42D5-81FB-2B792D02F0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2D4C5A-D97F-4B11-BF4C-E80926A4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C53474-3614-46C5-8DBA-2D1961D4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C2D97E-87FE-48E4-A070-885800E74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13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787A472-3DF8-46F8-839D-E3A8F43593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56F504-8939-428D-8F96-EDDB1D9FB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0C5230-A3D3-448F-A7C2-0035D668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14A532-0EC4-44EC-ADED-ADD3C6EB7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21F4BC-002D-4824-9688-12AAB2240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83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F9DA5D-79A4-4247-BA0C-C301C7564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A018B0-6CFB-4982-828A-4EFA82CF7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AF46B1-8F01-462D-BD9D-A78161789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EEBC24-5892-4645-9C09-DA43FD00E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56E1EC-836B-4DF2-AE1B-7053F24C7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4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988F2C-E6F0-4EBC-BD52-C8AF7B534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74E268-8718-4E0A-B644-FE830207A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562A94-CA44-46D6-A83A-46596E85E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DD0640-0FAD-4FE1-AF40-69E7C0B52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A44E6ED-BA28-4714-A697-970CB848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242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2CFEA0-B00E-422F-965B-E1DC2002B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2F12B1-3364-4C70-90E1-F2503E9F29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D7287C4-D034-4BDF-BF02-D077B7277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49A9CF8-B64A-47E5-AE6F-0F6810C5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07D2C6E-29BB-41F8-8C37-62E50739E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603056-A6E0-45B2-8E0D-7955A246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86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818BE1-8656-4A77-BAB4-4DEC39BB1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44B45D1-AF50-4A18-9426-38F4ACE91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E32130-E0EE-446A-9552-E10784D5E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23230D-45C0-43AB-9F7F-DB3C4C5AB2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548C324-B021-4602-A697-3817835906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1886F87-7B19-428D-BDEF-DAEE95DC6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80EB7D8-3686-4BEE-B3D3-B253F7321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97E14E9-51B5-4ACE-950E-CBC70FE91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61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5BB2CA-2B23-4A1E-9CA4-067B9EE48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6AE5343-16AD-49C6-BC45-866CC77DF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315D1B3-8BB9-47D7-A115-C2CB76CC2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D67CBEF-A426-4579-8F75-6CC496DB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18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34FD3D-5713-4887-846E-F8C9D5080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1FB512B-8C72-4C40-A7D8-F44ADE68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1855B1-2EDD-47C7-A4C8-702C24EF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118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FFF58-EB9B-4946-8FE4-595732AE1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2C17FA-7217-46C4-B4AD-4662E17EA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233113-D6AE-4E42-877C-DBFE3844C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E6E0A7-1D52-40EC-8270-0C612002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D558C7-93BE-44F2-A4AE-AE56A863C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C5084E-0B25-4DA4-B073-FE9A5557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6985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FC82A2-D256-4B85-9199-69D036A3E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B4E2CB8-8CA4-4EE0-A772-40D4583BCF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9B9A7B-1B0C-4ABE-A975-CE5D99FD2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85471F3-8EF2-4FEE-85D6-85D62B203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13779D7-DA41-4E16-AE29-5DEF688EB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DE20E6-4F3C-493C-89F9-5ED26410E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665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DDC98A-CE8E-4158-AE16-C196FEA2A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3ECFA1A-4652-4DC8-B0BE-21FC0B220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2438A9-31B9-4252-8893-42623EC6B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6F71B-EE9D-4877-8179-44A250DF3C6F}" type="datetimeFigureOut">
              <a:rPr lang="ru-RU" smtClean="0"/>
              <a:t>17.04.2025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975460-7C2C-43BF-A8A6-2DD33A0393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6F7926-3DB3-4FE1-86DE-6E485D71D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71174-2D2B-4F2F-BB4C-9EC29BECFC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842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73CDE4-839F-4681-894A-B217D64A21C1}"/>
              </a:ext>
            </a:extLst>
          </p:cNvPr>
          <p:cNvSpPr txBox="1"/>
          <p:nvPr/>
        </p:nvSpPr>
        <p:spPr>
          <a:xfrm>
            <a:off x="9231200" y="4299120"/>
            <a:ext cx="227892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Выполнила: </a:t>
            </a:r>
            <a:endParaRPr lang="ru-RU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Батракова В.В.</a:t>
            </a:r>
            <a:endParaRPr lang="ru-RU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группа 43П курс 4</a:t>
            </a:r>
            <a:endParaRPr lang="ru-RU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Руководители:</a:t>
            </a:r>
            <a:endParaRPr lang="ru-RU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</a:rPr>
              <a:t>Мухина Л.В.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b="0" dirty="0">
                <a:solidFill>
                  <a:srgbClr val="000000"/>
                </a:solidFill>
                <a:effectLst/>
              </a:rPr>
              <a:t>Голубева Е.П.</a:t>
            </a:r>
            <a:endParaRPr lang="ru-RU" b="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0C376-39CB-4E2A-BD19-6DB63EF11F32}"/>
              </a:ext>
            </a:extLst>
          </p:cNvPr>
          <p:cNvSpPr txBox="1"/>
          <p:nvPr/>
        </p:nvSpPr>
        <p:spPr>
          <a:xfrm>
            <a:off x="5036663" y="6053446"/>
            <a:ext cx="21186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Нижний Новгород</a:t>
            </a:r>
            <a:endParaRPr lang="ru-RU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</a:rPr>
              <a:t>2025 г.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D4064E-F873-42F4-AB51-9AE361BC3D3D}"/>
              </a:ext>
            </a:extLst>
          </p:cNvPr>
          <p:cNvSpPr txBox="1"/>
          <p:nvPr/>
        </p:nvSpPr>
        <p:spPr>
          <a:xfrm>
            <a:off x="1403218" y="1535649"/>
            <a:ext cx="9385563" cy="3234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i="0" u="none" strike="noStrike" dirty="0">
                <a:solidFill>
                  <a:srgbClr val="000000"/>
                </a:solidFill>
                <a:effectLst/>
              </a:rPr>
              <a:t>Отчет по производственной практике</a:t>
            </a:r>
            <a:endParaRPr lang="ru-RU" sz="2400" b="1" dirty="0">
              <a:solidFill>
                <a:srgbClr val="000000"/>
              </a:solidFill>
              <a:effectLst/>
              <a:ea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u-RU" sz="2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ПМ.01 РАЗРАБОТКА МОДУЛЕЙ ПРОГРАММНОГО ОБЕСПЕЧЕНИЯ ДЛЯ КОМПЬЮТЕРНЫХ СИСТЕМ</a:t>
            </a:r>
          </a:p>
          <a:p>
            <a:pPr algn="ctr">
              <a:lnSpc>
                <a:spcPct val="150000"/>
              </a:lnSpc>
            </a:pPr>
            <a:r>
              <a:rPr lang="ru-RU" sz="2400" b="0" i="0" u="none" strike="noStrike" dirty="0">
                <a:solidFill>
                  <a:srgbClr val="000000"/>
                </a:solidFill>
                <a:effectLst/>
              </a:rPr>
              <a:t>Специальность 09.02.07 «Информационные системы и программирование»</a:t>
            </a:r>
            <a:endParaRPr lang="ru-RU" sz="2400" dirty="0"/>
          </a:p>
          <a:p>
            <a:pPr algn="ctr">
              <a:lnSpc>
                <a:spcPct val="150000"/>
              </a:lnSpc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6695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220F49-BBBD-4DEF-81C4-663436C9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информационной системы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E872F988-C8C2-4E63-BB62-CC608EC246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940" y="1829406"/>
            <a:ext cx="4618120" cy="4343776"/>
          </a:xfrm>
        </p:spPr>
      </p:pic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FD5CA9CA-5182-4173-A200-0BD1DE86D3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02768"/>
            <a:ext cx="5181600" cy="2197051"/>
          </a:xfrm>
        </p:spPr>
      </p:pic>
    </p:spTree>
    <p:extLst>
      <p:ext uri="{BB962C8B-B14F-4D97-AF65-F5344CB8AC3E}">
        <p14:creationId xmlns:p14="http://schemas.microsoft.com/office/powerpoint/2010/main" val="3195501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DDBC31-053B-433A-BDE3-4CCBA359C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информационной </a:t>
            </a:r>
            <a:br>
              <a:rPr lang="ru-RU" dirty="0"/>
            </a:br>
            <a:r>
              <a:rPr lang="ru-RU" dirty="0"/>
              <a:t>системы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EFE48F-0164-4299-969A-29868D5FF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241330" cy="4351338"/>
          </a:xfrm>
        </p:spPr>
        <p:txBody>
          <a:bodyPr anchor="ctr"/>
          <a:lstStyle/>
          <a:p>
            <a:pPr marL="0" indent="0" algn="just">
              <a:buNone/>
            </a:pPr>
            <a:r>
              <a:rPr lang="ru-RU" dirty="0"/>
              <a:t>Для взаимодействия обучающихся с системой был разработан </a:t>
            </a:r>
            <a:r>
              <a:rPr lang="ru-RU" dirty="0" err="1"/>
              <a:t>Telegram</a:t>
            </a:r>
            <a:r>
              <a:rPr lang="ru-RU" dirty="0"/>
              <a:t>-бот «Плюсик».</a:t>
            </a:r>
          </a:p>
          <a:p>
            <a:pPr marL="0" indent="0" algn="just">
              <a:buNone/>
            </a:pPr>
            <a:r>
              <a:rPr lang="ru-RU" dirty="0"/>
              <a:t>С его помощью обучающиеся могут зарегистрироваться в системе, чтобы в реальном времени отслеживать свой рейтинг и свои достижения.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D134372B-FBAA-4264-B82F-AB23A498E5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233" y="516761"/>
            <a:ext cx="2479250" cy="5499947"/>
          </a:xfrm>
        </p:spPr>
      </p:pic>
    </p:spTree>
    <p:extLst>
      <p:ext uri="{BB962C8B-B14F-4D97-AF65-F5344CB8AC3E}">
        <p14:creationId xmlns:p14="http://schemas.microsoft.com/office/powerpoint/2010/main" val="1700793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916913-9888-473B-96AD-83610F3D6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информационной системы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BFEF57-FC86-48BD-95EF-96B0F32E5A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dirty="0"/>
              <a:t>Для обеспечения высокого уровня надежности и функциональности модуля отправки сообщений в Telegram была проведена тщательная подготовка и разработка специализированных тестов. Всего было создано пять уникальных тест-кейсов, каждый из которых направлен на проверку отдельных аспектов работы модуля. Эти кейсы позволяют убедиться в правильности реализации всех заявленных требований и обеспечивают высокую степень покрытия возможных сценариев использования модуля.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A2A0EE66-7A4D-4649-A000-B6F5364254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25625"/>
            <a:ext cx="5181600" cy="3802467"/>
          </a:xfrm>
        </p:spPr>
      </p:pic>
    </p:spTree>
    <p:extLst>
      <p:ext uri="{BB962C8B-B14F-4D97-AF65-F5344CB8AC3E}">
        <p14:creationId xmlns:p14="http://schemas.microsoft.com/office/powerpoint/2010/main" val="3206209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A78FEC-512F-4DF3-9008-D7344F4CC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352538-A880-4DDF-9894-3B7CE41D3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just">
              <a:buNone/>
            </a:pPr>
            <a:r>
              <a:rPr lang="ru-RU" dirty="0"/>
              <a:t>В результате прохождения производственной практики по ПМ.01 «Разработка модулей программного обеспечения для компьютерных систем» в ООО «</a:t>
            </a:r>
            <a:r>
              <a:rPr lang="ru-RU" dirty="0" err="1"/>
              <a:t>Кодерлайн</a:t>
            </a:r>
            <a:r>
              <a:rPr lang="ru-RU" dirty="0"/>
              <a:t>» были успешно выполнены все поставленные задачи. В результате практики были закреплены необходимые профессиональные компетенции, такие как формирование алгоритмов разработки программных модулей, их разработка и отладка, тестирование, рефакторинг и оптимизация программного кода.</a:t>
            </a:r>
          </a:p>
        </p:txBody>
      </p:sp>
    </p:spTree>
    <p:extLst>
      <p:ext uri="{BB962C8B-B14F-4D97-AF65-F5344CB8AC3E}">
        <p14:creationId xmlns:p14="http://schemas.microsoft.com/office/powerpoint/2010/main" val="589666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190B82-DEAA-4A7A-B2C5-4204E3C84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Демонстрация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81AFAF-216E-4868-94DA-1BB6F44E82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ru-RU" dirty="0"/>
              <a:t>Телефон для регистрации в боте:</a:t>
            </a:r>
          </a:p>
          <a:p>
            <a:pPr marL="0" indent="0">
              <a:buNone/>
            </a:pPr>
            <a:r>
              <a:rPr lang="ru-RU" dirty="0"/>
              <a:t>+71234567890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04E7D629-CB1D-4077-B71A-5CE71EC854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04" b="20203"/>
          <a:stretch/>
        </p:blipFill>
        <p:spPr bwMode="auto">
          <a:xfrm>
            <a:off x="6724298" y="1140645"/>
            <a:ext cx="4720557" cy="518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128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F4932-7BB8-4D8C-81A3-77261455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5F2F0B-5A1A-4A27-AC48-566B82761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ru-RU" dirty="0"/>
              <a:t>Производственная практика по ПМ.01 Разработка модулей программного обеспечения для компьютерных систем проходила в ООО «</a:t>
            </a:r>
            <a:r>
              <a:rPr lang="ru-RU" dirty="0" err="1"/>
              <a:t>Кодерлайн</a:t>
            </a:r>
            <a:r>
              <a:rPr lang="ru-RU" dirty="0"/>
              <a:t>» в период с 22.03.2025г. по 18.04.2025г.</a:t>
            </a:r>
          </a:p>
          <a:p>
            <a:pPr marL="0" indent="0" algn="just">
              <a:buNone/>
            </a:pPr>
            <a:r>
              <a:rPr lang="ru-RU" dirty="0"/>
              <a:t>Целью производственной практики является закрепление знаний общих и профессиональных компетенций:</a:t>
            </a:r>
          </a:p>
          <a:p>
            <a:pPr marL="0" indent="0" algn="just">
              <a:buNone/>
            </a:pPr>
            <a:r>
              <a:rPr lang="ru-RU" dirty="0"/>
              <a:t>ПК 1.1. Формировать алгоритмы разработки программных модулей в соответствии с техническим заданием.</a:t>
            </a:r>
          </a:p>
          <a:p>
            <a:pPr marL="0" indent="0" algn="just">
              <a:buNone/>
            </a:pPr>
            <a:r>
              <a:rPr lang="ru-RU" dirty="0"/>
              <a:t>ПК 1.2. Разрабатывать программные модули в соответствии с техническим заданием.</a:t>
            </a:r>
          </a:p>
          <a:p>
            <a:pPr marL="0" indent="0" algn="just">
              <a:buNone/>
            </a:pPr>
            <a:r>
              <a:rPr lang="ru-RU" dirty="0"/>
              <a:t>ПК 1.3. Выполнять отладку программных модулей с использованием специализированных программных средств.</a:t>
            </a:r>
          </a:p>
          <a:p>
            <a:pPr marL="0" indent="0" algn="just">
              <a:buNone/>
            </a:pPr>
            <a:r>
              <a:rPr lang="ru-RU" dirty="0"/>
              <a:t>ПК 1.4. Выполнять тестирование программных модулей.</a:t>
            </a:r>
          </a:p>
          <a:p>
            <a:pPr marL="0" indent="0" algn="just">
              <a:buNone/>
            </a:pPr>
            <a:r>
              <a:rPr lang="ru-RU" dirty="0"/>
              <a:t>ПК 1.5. Осуществлять рефакторинг и оптимизацию программного кода.</a:t>
            </a:r>
          </a:p>
          <a:p>
            <a:pPr marL="0" indent="0" algn="just">
              <a:buNone/>
            </a:pPr>
            <a:r>
              <a:rPr lang="ru-RU" dirty="0"/>
              <a:t>ПК 1.6. Разрабатывать модули программного обеспечения для мобильных платформ.</a:t>
            </a:r>
          </a:p>
          <a:p>
            <a:pPr marL="0" indent="0" algn="just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3066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0AA83-C1ED-4B4D-814B-748135A08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предприятия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18246E-20F5-4681-90BD-7DCBC63930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ru-RU" dirty="0"/>
              <a:t>«</a:t>
            </a:r>
            <a:r>
              <a:rPr lang="ru-RU" dirty="0" err="1"/>
              <a:t>Кодерлайн</a:t>
            </a:r>
            <a:r>
              <a:rPr lang="ru-RU" dirty="0"/>
              <a:t>» - аккредитованная IT компания, которая входит в пятёрку крупнейших партнеров фирмы «1С».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21B08517-D169-4E3D-AB6C-9CEBB721E9D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8406" y="2022250"/>
            <a:ext cx="3958088" cy="395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030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30AA83-C1ED-4B4D-814B-748135A08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предприятия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18246E-20F5-4681-90BD-7DCBC639305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 fontScale="92500" lnSpcReduction="20000"/>
          </a:bodyPr>
          <a:lstStyle/>
          <a:p>
            <a:pPr marL="0" indent="0" algn="just">
              <a:buNone/>
            </a:pPr>
            <a:r>
              <a:rPr lang="ru-RU" dirty="0"/>
              <a:t>Команда фирмы автоматизируем бизнес-процессы на небольших, средних и крупных предприятиях с 2014 года. Внедряет и сопровождает программные продукты фирмы 1С - ERP, Управление Холдингом, Документооборот и другие. В штате компании более 500 высококвалифицированных сотрудников — программистов, консультантов, бизнес-аналитиков, методологов и руководителей проектов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59F8A9A-5F5F-4D95-A491-FD2C59B9089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6233160" y="1961634"/>
            <a:ext cx="5181600" cy="334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21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C0613-7E6B-48E2-8123-DE0733487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Предметная область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CEB16A-C21C-45E1-9A35-332A230892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Информационная система «Плюсик» отвечает за мониторинг успеваемости и учебной активности обучающихся. В базе данных приложения должна храниться информация о студентах, группах, улучшениях, достижениях студентов и бонусной системе.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CDF15DA-916B-4107-9914-19DE01CEDBCE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94019" y="1825625"/>
            <a:ext cx="4137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97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83041C-2E60-4681-B1A3-7206548F3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программных средств для разработки 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244F80-88FF-4C88-ACF0-D26CC5A2C5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ru-RU" dirty="0"/>
              <a:t>Возможность доработки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/>
              <a:t>Автоматизация задач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/>
              <a:t>Гибкость	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/>
              <a:t>Подключение дополнительных сервисов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ru-RU" dirty="0"/>
              <a:t>Администрирование</a:t>
            </a:r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FB77DA13-7607-4363-B51C-9EC33617F35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75" y="2477294"/>
            <a:ext cx="390525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3486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C3CCAF-6080-4402-AEEA-0BA900585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и заполнение 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07E5AB-D747-4A61-9F56-0550EBD6EEE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 algn="just">
              <a:buNone/>
            </a:pPr>
            <a:r>
              <a:rPr lang="ru-RU" dirty="0"/>
              <a:t>Исходя из проведенного анализа были созданы следующие справочники: Студенты, Группы, Достижения, Повышение рейтинга и Команды Telegram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542D096C-8963-4FDE-8CD7-957B79D03619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6962446" y="1825625"/>
            <a:ext cx="36011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94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220F49-BBBD-4DEF-81C4-663436C9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информационной системы</a:t>
            </a:r>
          </a:p>
        </p:txBody>
      </p:sp>
      <p:pic>
        <p:nvPicPr>
          <p:cNvPr id="5" name="Picture 32">
            <a:extLst>
              <a:ext uri="{FF2B5EF4-FFF2-40B4-BE49-F238E27FC236}">
                <a16:creationId xmlns:a16="http://schemas.microsoft.com/office/drawing/2014/main" id="{E6C80C60-0008-4407-BC51-BD5178743048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838200" y="2680918"/>
            <a:ext cx="5181600" cy="2640752"/>
          </a:xfrm>
          <a:prstGeom prst="rect">
            <a:avLst/>
          </a:prstGeom>
        </p:spPr>
      </p:pic>
      <p:pic>
        <p:nvPicPr>
          <p:cNvPr id="8" name="Picture 36">
            <a:extLst>
              <a:ext uri="{FF2B5EF4-FFF2-40B4-BE49-F238E27FC236}">
                <a16:creationId xmlns:a16="http://schemas.microsoft.com/office/drawing/2014/main" id="{E6CD0975-DE5B-4867-B6EE-964F55710FE6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/>
        </p:blipFill>
        <p:spPr>
          <a:xfrm>
            <a:off x="6172200" y="2680892"/>
            <a:ext cx="5181600" cy="264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1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5F1F28-FBDD-4658-A66D-C07E9169F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Реализация информационной системы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E948D85-DCC4-44B0-9795-EE5DA3E2B7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812606"/>
            <a:ext cx="5181600" cy="2377376"/>
          </a:xfrm>
        </p:spPr>
      </p:pic>
      <p:pic>
        <p:nvPicPr>
          <p:cNvPr id="8" name="Объект 7">
            <a:extLst>
              <a:ext uri="{FF2B5EF4-FFF2-40B4-BE49-F238E27FC236}">
                <a16:creationId xmlns:a16="http://schemas.microsoft.com/office/drawing/2014/main" id="{D0141332-3C07-4528-9647-ECBD605296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04873" y="1825625"/>
            <a:ext cx="4716253" cy="4351338"/>
          </a:xfrm>
        </p:spPr>
      </p:pic>
    </p:spTree>
    <p:extLst>
      <p:ext uri="{BB962C8B-B14F-4D97-AF65-F5344CB8AC3E}">
        <p14:creationId xmlns:p14="http://schemas.microsoft.com/office/powerpoint/2010/main" val="349597298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481</Words>
  <Application>Microsoft Office PowerPoint</Application>
  <PresentationFormat>Широкоэкранный</PresentationFormat>
  <Paragraphs>47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Презентация PowerPoint</vt:lpstr>
      <vt:lpstr>Введение</vt:lpstr>
      <vt:lpstr>Анализ предприятия</vt:lpstr>
      <vt:lpstr>Анализ предприятия</vt:lpstr>
      <vt:lpstr>Предметная область</vt:lpstr>
      <vt:lpstr>Выбор программных средств для разработки приложения</vt:lpstr>
      <vt:lpstr>Создание и заполнение БД</vt:lpstr>
      <vt:lpstr>Реализация информационной системы</vt:lpstr>
      <vt:lpstr>Реализация информационной системы</vt:lpstr>
      <vt:lpstr>Реализация информационной системы</vt:lpstr>
      <vt:lpstr>Реализация информационной  системы</vt:lpstr>
      <vt:lpstr>Тестирование информационной системы</vt:lpstr>
      <vt:lpstr>Заключение</vt:lpstr>
      <vt:lpstr>Демонстрация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Наруто Узумаки</dc:creator>
  <cp:lastModifiedBy>Наруто Узумаки</cp:lastModifiedBy>
  <cp:revision>4</cp:revision>
  <dcterms:created xsi:type="dcterms:W3CDTF">2025-04-16T14:23:39Z</dcterms:created>
  <dcterms:modified xsi:type="dcterms:W3CDTF">2025-04-17T22:23:55Z</dcterms:modified>
</cp:coreProperties>
</file>

<file path=docProps/thumbnail.jpeg>
</file>